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1" autoAdjust="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820B5-4DD4-4F66-9428-FA2F7BE64357}" type="datetimeFigureOut">
              <a:rPr lang="ko-KR" altLang="en-US" smtClean="0"/>
              <a:pPr/>
              <a:t>2014-04-11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63DD7-300D-4F72-AD99-D8A0985E94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4044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09C23-71BD-4A84-8A36-86830B808D55}" type="datetimeFigureOut">
              <a:rPr lang="zh-CN" altLang="en-US" smtClean="0"/>
              <a:pPr/>
              <a:t>2014-04-11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C0610-2880-45E0-A284-CF9D3FBAA9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As we</a:t>
            </a:r>
            <a:r>
              <a:rPr lang="en-US" altLang="zh-CN" baseline="0" dirty="0" smtClean="0"/>
              <a:t> know, </a:t>
            </a:r>
            <a:r>
              <a:rPr lang="en-US" altLang="zh-CN" dirty="0" smtClean="0"/>
              <a:t>AAM</a:t>
            </a:r>
            <a:r>
              <a:rPr lang="en-US" altLang="zh-CN" baseline="0" dirty="0" smtClean="0"/>
              <a:t> is a classic model for face alignment. In AAM, a single PCA-based Gaussian model is exploited to model the rich variations in facial appearance and fit any input query image. Obviously, a single model is insufficient for this purpose. In this paper, we propose locality-constrained AAM. In this method, given an input query face image, we first find its neighbors against the training set, and these neighbors are then used to learn a localized AAM model specific to this input query. Come to our poster, I will show you how this simple model works impressively better than AAM and its variants.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C0610-2880-45E0-A284-CF9D3FBAA9C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1339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12615" y="685800"/>
            <a:ext cx="8526585" cy="0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2615" y="6301155"/>
            <a:ext cx="8526585" cy="0"/>
          </a:xfrm>
          <a:prstGeom prst="line">
            <a:avLst/>
          </a:prstGeom>
          <a:ln w="38100">
            <a:solidFill>
              <a:srgbClr val="000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 descr="C:\Users\sgshan\AppData\Roaming\Tencent\Users\2877291096\QQ\WinTemp\RichOle\9A{@ORF@[PVTCA(PFW21L@C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599"/>
            <a:ext cx="5000056" cy="53340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.bin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4.png"/><Relationship Id="rId20" Type="http://schemas.openxmlformats.org/officeDocument/2006/relationships/image" Target="../media/image27.png"/><Relationship Id="rId29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oleObject" Target="../embeddings/oleObject5.bin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oleObject" Target="../embeddings/oleObject4.bin"/><Relationship Id="rId28" Type="http://schemas.openxmlformats.org/officeDocument/2006/relationships/oleObject" Target="../embeddings/oleObject9.bin"/><Relationship Id="rId10" Type="http://schemas.openxmlformats.org/officeDocument/2006/relationships/image" Target="../media/image18.png"/><Relationship Id="rId19" Type="http://schemas.openxmlformats.org/officeDocument/2006/relationships/oleObject" Target="../embeddings/oleObject1.bin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oleObject" Target="../embeddings/oleObject3.bin"/><Relationship Id="rId27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5334000"/>
            <a:ext cx="9148763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76" name="Title Placeholder 1"/>
          <p:cNvSpPr txBox="1">
            <a:spLocks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ko-KR" sz="4000" b="1" dirty="0">
                <a:latin typeface="Calibri" pitchFamily="34" charset="0"/>
              </a:rPr>
              <a:t>Click to edit title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685800" y="2514600"/>
            <a:ext cx="7848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zh-CN" altLang="en-US" sz="2800" b="1" dirty="0" smtClean="0">
                <a:latin typeface="方正兰亭黑_YS_GB18030" pitchFamily="66" charset="-122"/>
                <a:ea typeface="方正兰亭黑_YS_GB18030" pitchFamily="66" charset="-122"/>
                <a:cs typeface="Arial" charset="0"/>
              </a:rPr>
              <a:t>论文题目</a:t>
            </a:r>
            <a:endParaRPr lang="en-US" altLang="zh-CN" sz="2800" b="1" dirty="0" smtClean="0">
              <a:latin typeface="方正兰亭黑_YS_GB18030" pitchFamily="66" charset="-122"/>
              <a:ea typeface="方正兰亭黑_YS_GB18030" pitchFamily="66" charset="-122"/>
              <a:cs typeface="Arial" charset="0"/>
            </a:endParaRPr>
          </a:p>
          <a:p>
            <a:pPr algn="ctr" eaLnBrk="1" hangingPunct="1"/>
            <a:r>
              <a:rPr lang="zh-CN" altLang="en-US" sz="2800" b="1" dirty="0" smtClean="0">
                <a:latin typeface="方正兰亭黑_YS_GB18030" pitchFamily="66" charset="-122"/>
                <a:ea typeface="方正兰亭黑_YS_GB18030" pitchFamily="66" charset="-122"/>
                <a:cs typeface="Arial" charset="0"/>
              </a:rPr>
              <a:t>论文作者</a:t>
            </a:r>
            <a:endParaRPr lang="en-US" altLang="zh-CN" sz="2800" b="1" dirty="0" smtClean="0">
              <a:latin typeface="方正兰亭黑_YS_GB18030" pitchFamily="66" charset="-122"/>
              <a:ea typeface="方正兰亭黑_YS_GB18030" pitchFamily="66" charset="-122"/>
              <a:cs typeface="Arial" charset="0"/>
            </a:endParaRPr>
          </a:p>
          <a:p>
            <a:pPr algn="ctr" eaLnBrk="1" hangingPunct="1"/>
            <a:r>
              <a:rPr lang="zh-CN" altLang="en-US" sz="2800" b="1" dirty="0" smtClean="0">
                <a:latin typeface="方正兰亭黑_YS_GB18030" pitchFamily="66" charset="-122"/>
                <a:ea typeface="方正兰亭黑_YS_GB18030" pitchFamily="66" charset="-122"/>
                <a:cs typeface="Arial" charset="0"/>
              </a:rPr>
              <a:t>作者单位：例如北京大学</a:t>
            </a:r>
            <a:endParaRPr lang="en-US" altLang="zh-CN" sz="2800" b="1" dirty="0" smtClean="0">
              <a:latin typeface="方正兰亭黑_YS_GB18030" pitchFamily="66" charset="-122"/>
              <a:ea typeface="方正兰亭黑_YS_GB18030" pitchFamily="66" charset="-122"/>
              <a:cs typeface="Arial" charset="0"/>
            </a:endParaRPr>
          </a:p>
          <a:p>
            <a:pPr algn="ctr" eaLnBrk="1" hangingPunct="1"/>
            <a:r>
              <a:rPr lang="zh-CN" altLang="en-US" sz="2800" b="1" dirty="0" smtClean="0">
                <a:latin typeface="方正兰亭黑_YS_GB18030" pitchFamily="66" charset="-122"/>
                <a:ea typeface="方正兰亭黑_YS_GB18030" pitchFamily="66" charset="-122"/>
                <a:cs typeface="Arial" charset="0"/>
              </a:rPr>
              <a:t>发表在：例如</a:t>
            </a:r>
            <a:r>
              <a:rPr lang="en-US" altLang="zh-CN" sz="2800" b="1" dirty="0" smtClean="0">
                <a:latin typeface="方正兰亭黑_YS_GB18030" pitchFamily="66" charset="-122"/>
                <a:ea typeface="方正兰亭黑_YS_GB18030" pitchFamily="66" charset="-122"/>
                <a:cs typeface="Arial" charset="0"/>
              </a:rPr>
              <a:t>CVPR 2013</a:t>
            </a:r>
            <a:endParaRPr lang="en-GB" altLang="ko-KR" sz="2800" b="1" dirty="0" smtClean="0">
              <a:latin typeface="方正兰亭黑_YS_GB18030" pitchFamily="66" charset="-122"/>
              <a:ea typeface="方正兰亭黑_YS_GB18030" pitchFamily="66" charset="-122"/>
              <a:cs typeface="Arial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0" y="6156325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ko-KR" sz="1600" b="1" dirty="0" smtClean="0">
                <a:ea typeface="굴림" pitchFamily="50" charset="-127"/>
                <a:cs typeface="Arial" charset="0"/>
              </a:rPr>
              <a:t>Poster </a:t>
            </a:r>
            <a:r>
              <a:rPr lang="en-US" altLang="zh-CN" sz="1600" b="1" dirty="0" smtClean="0">
                <a:ea typeface="굴림" pitchFamily="50" charset="-127"/>
                <a:cs typeface="Arial" charset="0"/>
              </a:rPr>
              <a:t>XXX(</a:t>
            </a:r>
            <a:r>
              <a:rPr lang="zh-CN" altLang="en-US" sz="1600" b="1" dirty="0" smtClean="0">
                <a:ea typeface="굴림" pitchFamily="50" charset="-127"/>
                <a:cs typeface="Arial" charset="0"/>
              </a:rPr>
              <a:t>编号</a:t>
            </a:r>
            <a:r>
              <a:rPr lang="en-US" altLang="zh-CN" sz="1600" b="1" dirty="0" smtClean="0">
                <a:ea typeface="굴림" pitchFamily="50" charset="-127"/>
                <a:cs typeface="Arial" charset="0"/>
              </a:rPr>
              <a:t>)</a:t>
            </a:r>
            <a:endParaRPr lang="en-GB" altLang="ko-KR" sz="1600" b="1" dirty="0">
              <a:ea typeface="굴림" pitchFamily="50" charset="-127"/>
              <a:cs typeface="Arial" charset="0"/>
            </a:endParaRPr>
          </a:p>
        </p:txBody>
      </p:sp>
      <p:pic>
        <p:nvPicPr>
          <p:cNvPr id="5121" name="Picture 1" descr="C:\Users\sgshan\AppData\Roaming\Tencent\Users\2877291096\QQ\WinTemp\RichOle\9A{@ORF@[PVTCA(PFW21L@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75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387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组合 96"/>
          <p:cNvGrpSpPr/>
          <p:nvPr/>
        </p:nvGrpSpPr>
        <p:grpSpPr>
          <a:xfrm>
            <a:off x="381000" y="1895003"/>
            <a:ext cx="3758137" cy="2232208"/>
            <a:chOff x="381000" y="1228253"/>
            <a:chExt cx="3758137" cy="2232208"/>
          </a:xfrm>
        </p:grpSpPr>
        <p:sp>
          <p:nvSpPr>
            <p:cNvPr id="45" name="波形 44"/>
            <p:cNvSpPr/>
            <p:nvPr/>
          </p:nvSpPr>
          <p:spPr bwMode="auto">
            <a:xfrm rot="20319307" flipH="1">
              <a:off x="381000" y="1601828"/>
              <a:ext cx="3758137" cy="1532031"/>
            </a:xfrm>
            <a:prstGeom prst="wave">
              <a:avLst>
                <a:gd name="adj1" fmla="val 20000"/>
                <a:gd name="adj2" fmla="val 865"/>
              </a:avLst>
            </a:prstGeom>
            <a:solidFill>
              <a:schemeClr val="accent1">
                <a:lumMod val="40000"/>
                <a:lumOff val="60000"/>
                <a:alpha val="38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zh-CN" altLang="en-US">
                <a:latin typeface="Comic Sans MS" pitchFamily="66" charset="0"/>
                <a:ea typeface="宋体" pitchFamily="2" charset="-122"/>
              </a:endParaRPr>
            </a:p>
          </p:txBody>
        </p:sp>
        <p:grpSp>
          <p:nvGrpSpPr>
            <p:cNvPr id="96" name="组合 95"/>
            <p:cNvGrpSpPr/>
            <p:nvPr/>
          </p:nvGrpSpPr>
          <p:grpSpPr>
            <a:xfrm>
              <a:off x="735133" y="1228253"/>
              <a:ext cx="3098819" cy="2232208"/>
              <a:chOff x="735133" y="1228253"/>
              <a:chExt cx="3098819" cy="2232208"/>
            </a:xfrm>
          </p:grpSpPr>
          <p:pic>
            <p:nvPicPr>
              <p:cNvPr id="79" name="Picture 41" descr="E:\文章投稿\ACCV2012\accv2012submissionkit\example_images\14_right_45.bmp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3521585" y="1228253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64" name="Picture 21" descr="E:\文章投稿\ACCV2012\accv2012submissionkit\example_images\02_left_45.bmp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762000" y="2676473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65" name="Picture 22" descr="E:\文章投稿\ACCV2012\accv2012submissionkit\example_images\08_left_45.bmp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735133" y="3100461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66" name="Picture 23" descr="E:\文章投稿\ACCV2012\accv2012submissionkit\example_images\09_left_45.bmp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1380730" y="2596405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67" name="Picture 24" descr="E:\文章投稿\ACCV2012\accv2012submissionkit\example_images\12_left_45.bmp"/>
              <p:cNvPicPr>
                <a:picLocks noChangeAspect="1" noChangeArrowheads="1"/>
              </p:cNvPicPr>
              <p:nvPr/>
            </p:nvPicPr>
            <p:blipFill>
              <a:blip r:embed="rId8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1455213" y="3028493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68" name="Picture 25" descr="E:\文章投稿\ACCV2012\accv2012submissionkit\example_images\16_left_45.bmp"/>
              <p:cNvPicPr>
                <a:picLocks noChangeAspect="1" noChangeArrowheads="1"/>
              </p:cNvPicPr>
              <p:nvPr/>
            </p:nvPicPr>
            <p:blipFill>
              <a:blip r:embed="rId9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1063761" y="2812429"/>
                <a:ext cx="290507" cy="360000"/>
              </a:xfrm>
              <a:prstGeom prst="rect">
                <a:avLst/>
              </a:prstGeom>
              <a:noFill/>
              <a:ln w="38100">
                <a:noFill/>
              </a:ln>
            </p:spPr>
          </p:pic>
          <p:pic>
            <p:nvPicPr>
              <p:cNvPr id="69" name="Picture 31" descr="E:\文章投稿\ACCV2012\accv2012submissionkit\example_images\04000.bmp"/>
              <p:cNvPicPr>
                <a:picLocks noChangeAspect="1" noChangeArrowheads="1"/>
              </p:cNvPicPr>
              <p:nvPr/>
            </p:nvPicPr>
            <p:blipFill>
              <a:blip r:embed="rId10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1887261" y="2661731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70" name="Picture 32" descr="E:\文章投稿\ACCV2012\accv2012submissionkit\example_images\04015.bmp"/>
              <p:cNvPicPr>
                <a:picLocks noChangeAspect="1" noChangeArrowheads="1"/>
              </p:cNvPicPr>
              <p:nvPr/>
            </p:nvPicPr>
            <p:blipFill>
              <a:blip r:embed="rId11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2175293" y="1820213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71" name="Picture 33" descr="E:\文章投稿\ACCV2012\accv2012submissionkit\example_images\04022.bmp"/>
              <p:cNvPicPr>
                <a:picLocks noChangeAspect="1" noChangeArrowheads="1"/>
              </p:cNvPicPr>
              <p:nvPr/>
            </p:nvPicPr>
            <p:blipFill>
              <a:blip r:embed="rId12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1981200" y="2236405"/>
                <a:ext cx="290507" cy="360000"/>
              </a:xfrm>
              <a:prstGeom prst="rect">
                <a:avLst/>
              </a:prstGeom>
              <a:noFill/>
              <a:ln w="28575">
                <a:noFill/>
              </a:ln>
            </p:spPr>
          </p:pic>
          <p:pic>
            <p:nvPicPr>
              <p:cNvPr id="72" name="Picture 34" descr="E:\文章投稿\ACCV2012\accv2012submissionkit\example_images\04041.bmp"/>
              <p:cNvPicPr>
                <a:picLocks noChangeAspect="1" noChangeArrowheads="1"/>
              </p:cNvPicPr>
              <p:nvPr/>
            </p:nvPicPr>
            <p:blipFill>
              <a:blip r:embed="rId13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2391317" y="2229683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73" name="Picture 35" descr="E:\文章投稿\ACCV2012\accv2012submissionkit\example_images\04045.bmp"/>
              <p:cNvPicPr>
                <a:picLocks noChangeAspect="1" noChangeArrowheads="1"/>
              </p:cNvPicPr>
              <p:nvPr/>
            </p:nvPicPr>
            <p:blipFill>
              <a:blip r:embed="rId14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2681293" y="1924050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75" name="Picture 37" descr="E:\文章投稿\ACCV2012\accv2012submissionkit\example_images\01_right_45.bmp"/>
              <p:cNvPicPr>
                <a:picLocks noChangeAspect="1" noChangeArrowheads="1"/>
              </p:cNvPicPr>
              <p:nvPr/>
            </p:nvPicPr>
            <p:blipFill>
              <a:blip r:embed="rId15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3039389" y="1300261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76" name="Picture 38" descr="E:\文章投稿\ACCV2012\accv2012submissionkit\example_images\06_right_45.bmp"/>
              <p:cNvPicPr>
                <a:picLocks noChangeAspect="1" noChangeArrowheads="1"/>
              </p:cNvPicPr>
              <p:nvPr/>
            </p:nvPicPr>
            <p:blipFill>
              <a:blip r:embed="rId16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2679349" y="1516285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77" name="Picture 39" descr="E:\文章投稿\ACCV2012\accv2012submissionkit\example_images\09_right_45.bmp"/>
              <p:cNvPicPr>
                <a:picLocks noChangeAspect="1" noChangeArrowheads="1"/>
              </p:cNvPicPr>
              <p:nvPr/>
            </p:nvPicPr>
            <p:blipFill>
              <a:blip r:embed="rId17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3111397" y="1732309"/>
                <a:ext cx="290507" cy="360000"/>
              </a:xfrm>
              <a:prstGeom prst="rect">
                <a:avLst/>
              </a:prstGeom>
              <a:noFill/>
            </p:spPr>
          </p:pic>
          <p:pic>
            <p:nvPicPr>
              <p:cNvPr id="78" name="Picture 40" descr="E:\文章投稿\ACCV2012\accv2012submissionkit\example_images\13_right_45.bmp"/>
              <p:cNvPicPr>
                <a:picLocks noChangeAspect="1" noChangeArrowheads="1"/>
              </p:cNvPicPr>
              <p:nvPr/>
            </p:nvPicPr>
            <p:blipFill>
              <a:blip r:embed="rId18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3543445" y="1660301"/>
                <a:ext cx="290507" cy="360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543800" y="6400800"/>
            <a:ext cx="1524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ko-KR" sz="1600" dirty="0">
                <a:latin typeface="Calibri" pitchFamily="34" charset="0"/>
                <a:cs typeface="Arial" charset="0"/>
              </a:rPr>
              <a:t>Poster </a:t>
            </a:r>
            <a:r>
              <a:rPr lang="zh-CN" altLang="en-US" sz="1600" dirty="0" smtClean="0">
                <a:latin typeface="Calibri" pitchFamily="34" charset="0"/>
                <a:cs typeface="Arial" charset="0"/>
              </a:rPr>
              <a:t>编号</a:t>
            </a:r>
            <a:r>
              <a:rPr lang="en-US" altLang="ko-KR" sz="1600" dirty="0" smtClean="0">
                <a:latin typeface="Calibri" pitchFamily="34" charset="0"/>
                <a:cs typeface="Arial" charset="0"/>
              </a:rPr>
              <a:t>: </a:t>
            </a:r>
            <a:r>
              <a:rPr lang="en-US" altLang="zh-CN" sz="1600" dirty="0" smtClean="0">
                <a:latin typeface="Calibri" pitchFamily="34" charset="0"/>
                <a:cs typeface="Arial" charset="0"/>
              </a:rPr>
              <a:t>XX</a:t>
            </a:r>
          </a:p>
        </p:txBody>
      </p:sp>
      <p:sp>
        <p:nvSpPr>
          <p:cNvPr id="3076" name="Title Placeholder 1"/>
          <p:cNvSpPr txBox="1">
            <a:spLocks/>
          </p:cNvSpPr>
          <p:nvPr/>
        </p:nvSpPr>
        <p:spPr bwMode="auto">
          <a:xfrm>
            <a:off x="304800" y="762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zh-CN" altLang="en-US" sz="3200" b="1" dirty="0" smtClean="0">
                <a:latin typeface="方正兰亭黑_YS_GB18030" pitchFamily="66" charset="-122"/>
                <a:ea typeface="方正兰亭黑_YS_GB18030" pitchFamily="66" charset="-122"/>
              </a:rPr>
              <a:t>论文题目</a:t>
            </a:r>
            <a:endParaRPr lang="en-US" altLang="ko-KR" sz="3200" b="1" dirty="0">
              <a:latin typeface="方正兰亭黑_YS_GB18030" pitchFamily="66" charset="-122"/>
              <a:ea typeface="方正兰亭黑_YS_GB18030" pitchFamily="66" charset="-122"/>
            </a:endParaRPr>
          </a:p>
        </p:txBody>
      </p:sp>
      <p:grpSp>
        <p:nvGrpSpPr>
          <p:cNvPr id="104" name="组合 103"/>
          <p:cNvGrpSpPr/>
          <p:nvPr/>
        </p:nvGrpSpPr>
        <p:grpSpPr>
          <a:xfrm>
            <a:off x="5029200" y="1839558"/>
            <a:ext cx="3758137" cy="2232208"/>
            <a:chOff x="5026723" y="1200150"/>
            <a:chExt cx="3758137" cy="2232208"/>
          </a:xfrm>
        </p:grpSpPr>
        <p:sp>
          <p:nvSpPr>
            <p:cNvPr id="39" name="波形 38"/>
            <p:cNvSpPr/>
            <p:nvPr/>
          </p:nvSpPr>
          <p:spPr bwMode="auto">
            <a:xfrm rot="20319307" flipH="1">
              <a:off x="5026723" y="1593390"/>
              <a:ext cx="3758137" cy="1532031"/>
            </a:xfrm>
            <a:prstGeom prst="wave">
              <a:avLst>
                <a:gd name="adj1" fmla="val 20000"/>
                <a:gd name="adj2" fmla="val 865"/>
              </a:avLst>
            </a:prstGeom>
            <a:solidFill>
              <a:schemeClr val="accent1">
                <a:lumMod val="40000"/>
                <a:lumOff val="60000"/>
                <a:alpha val="38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0" tIns="0" rIns="0" bIns="0"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zh-CN" altLang="en-US">
                <a:latin typeface="Comic Sans MS" pitchFamily="66" charset="0"/>
                <a:ea typeface="宋体" pitchFamily="2" charset="-122"/>
              </a:endParaRPr>
            </a:p>
          </p:txBody>
        </p:sp>
        <p:pic>
          <p:nvPicPr>
            <p:cNvPr id="48" name="Picture 21" descr="E:\文章投稿\ACCV2012\accv2012submissionkit\example_images\02_left_45.bmp"/>
            <p:cNvPicPr>
              <a:picLocks noChangeAspect="1" noChangeArrowheads="1"/>
            </p:cNvPicPr>
            <p:nvPr/>
          </p:nvPicPr>
          <p:blipFill>
            <a:blip r:embed="rId5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5407723" y="2648370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49" name="Picture 22" descr="E:\文章投稿\ACCV2012\accv2012submissionkit\example_images\08_left_45.bmp"/>
            <p:cNvPicPr>
              <a:picLocks noChangeAspect="1" noChangeArrowheads="1"/>
            </p:cNvPicPr>
            <p:nvPr/>
          </p:nvPicPr>
          <p:blipFill>
            <a:blip r:embed="rId6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5395394" y="3072358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50" name="Picture 23" descr="E:\文章投稿\ACCV2012\accv2012submissionkit\example_images\09_left_45.bmp"/>
            <p:cNvPicPr>
              <a:picLocks noChangeAspect="1" noChangeArrowheads="1"/>
            </p:cNvPicPr>
            <p:nvPr/>
          </p:nvPicPr>
          <p:blipFill>
            <a:blip r:embed="rId7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6040991" y="2568302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51" name="Picture 24" descr="E:\文章投稿\ACCV2012\accv2012submissionkit\example_images\12_left_45.bmp"/>
            <p:cNvPicPr>
              <a:picLocks noChangeAspect="1" noChangeArrowheads="1"/>
            </p:cNvPicPr>
            <p:nvPr/>
          </p:nvPicPr>
          <p:blipFill>
            <a:blip r:embed="rId8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6115474" y="3000390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52" name="Picture 25" descr="E:\文章投稿\ACCV2012\accv2012submissionkit\example_images\16_left_45.bmp"/>
            <p:cNvPicPr>
              <a:picLocks noChangeAspect="1" noChangeArrowheads="1"/>
            </p:cNvPicPr>
            <p:nvPr/>
          </p:nvPicPr>
          <p:blipFill>
            <a:blip r:embed="rId9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5724022" y="2784326"/>
              <a:ext cx="290507" cy="360000"/>
            </a:xfrm>
            <a:prstGeom prst="rect">
              <a:avLst/>
            </a:prstGeom>
            <a:noFill/>
            <a:ln w="28575">
              <a:noFill/>
            </a:ln>
          </p:spPr>
        </p:pic>
        <p:pic>
          <p:nvPicPr>
            <p:cNvPr id="53" name="Picture 31" descr="E:\文章投稿\ACCV2012\accv2012submissionkit\example_images\04000.bmp"/>
            <p:cNvPicPr>
              <a:picLocks noChangeAspect="1" noChangeArrowheads="1"/>
            </p:cNvPicPr>
            <p:nvPr/>
          </p:nvPicPr>
          <p:blipFill>
            <a:blip r:embed="rId10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6547522" y="2633628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54" name="Picture 32" descr="E:\文章投稿\ACCV2012\accv2012submissionkit\example_images\04015.bmp"/>
            <p:cNvPicPr>
              <a:picLocks noChangeAspect="1" noChangeArrowheads="1"/>
            </p:cNvPicPr>
            <p:nvPr/>
          </p:nvPicPr>
          <p:blipFill>
            <a:blip r:embed="rId11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6835554" y="1792110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55" name="Picture 33" descr="E:\文章投稿\ACCV2012\accv2012submissionkit\example_images\04022.bmp"/>
            <p:cNvPicPr>
              <a:picLocks noChangeAspect="1" noChangeArrowheads="1"/>
            </p:cNvPicPr>
            <p:nvPr/>
          </p:nvPicPr>
          <p:blipFill>
            <a:blip r:embed="rId12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6617055" y="2208302"/>
              <a:ext cx="290507" cy="360000"/>
            </a:xfrm>
            <a:prstGeom prst="rect">
              <a:avLst/>
            </a:prstGeom>
            <a:noFill/>
            <a:ln w="28575">
              <a:noFill/>
            </a:ln>
          </p:spPr>
        </p:pic>
        <p:pic>
          <p:nvPicPr>
            <p:cNvPr id="56" name="Picture 34" descr="E:\文章投稿\ACCV2012\accv2012submissionkit\example_images\04041.bmp"/>
            <p:cNvPicPr>
              <a:picLocks noChangeAspect="1" noChangeArrowheads="1"/>
            </p:cNvPicPr>
            <p:nvPr/>
          </p:nvPicPr>
          <p:blipFill>
            <a:blip r:embed="rId13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7051578" y="2201580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57" name="Picture 35" descr="E:\文章投稿\ACCV2012\accv2012submissionkit\example_images\04045.bmp"/>
            <p:cNvPicPr>
              <a:picLocks noChangeAspect="1" noChangeArrowheads="1"/>
            </p:cNvPicPr>
            <p:nvPr/>
          </p:nvPicPr>
          <p:blipFill>
            <a:blip r:embed="rId14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7327016" y="1847850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59" name="Picture 37" descr="E:\文章投稿\ACCV2012\accv2012submissionkit\example_images\01_right_45.bmp"/>
            <p:cNvPicPr>
              <a:picLocks noChangeAspect="1" noChangeArrowheads="1"/>
            </p:cNvPicPr>
            <p:nvPr/>
          </p:nvPicPr>
          <p:blipFill>
            <a:blip r:embed="rId15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7699650" y="1272158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60" name="Picture 38" descr="E:\文章投稿\ACCV2012\accv2012submissionkit\example_images\06_right_45.bmp"/>
            <p:cNvPicPr>
              <a:picLocks noChangeAspect="1" noChangeArrowheads="1"/>
            </p:cNvPicPr>
            <p:nvPr/>
          </p:nvPicPr>
          <p:blipFill>
            <a:blip r:embed="rId16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7339610" y="1415623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61" name="Picture 39" descr="E:\文章投稿\ACCV2012\accv2012submissionkit\example_images\09_right_45.bmp"/>
            <p:cNvPicPr>
              <a:picLocks noChangeAspect="1" noChangeArrowheads="1"/>
            </p:cNvPicPr>
            <p:nvPr/>
          </p:nvPicPr>
          <p:blipFill>
            <a:blip r:embed="rId17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7771658" y="1704206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62" name="Picture 40" descr="E:\文章投稿\ACCV2012\accv2012submissionkit\example_images\13_right_45.bmp"/>
            <p:cNvPicPr>
              <a:picLocks noChangeAspect="1" noChangeArrowheads="1"/>
            </p:cNvPicPr>
            <p:nvPr/>
          </p:nvPicPr>
          <p:blipFill>
            <a:blip r:embed="rId18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8203706" y="1632198"/>
              <a:ext cx="290507" cy="360000"/>
            </a:xfrm>
            <a:prstGeom prst="rect">
              <a:avLst/>
            </a:prstGeom>
            <a:noFill/>
          </p:spPr>
        </p:pic>
        <p:pic>
          <p:nvPicPr>
            <p:cNvPr id="63" name="Picture 41" descr="E:\文章投稿\ACCV2012\accv2012submissionkit\example_images\14_right_45.bmp"/>
            <p:cNvPicPr>
              <a:picLocks noChangeAspect="1" noChangeArrowheads="1"/>
            </p:cNvPicPr>
            <p:nvPr/>
          </p:nvPicPr>
          <p:blipFill>
            <a:blip r:embed="rId4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8203706" y="1200150"/>
              <a:ext cx="290507" cy="360000"/>
            </a:xfrm>
            <a:prstGeom prst="rect">
              <a:avLst/>
            </a:prstGeom>
            <a:noFill/>
          </p:spPr>
        </p:pic>
      </p:grpSp>
      <p:cxnSp>
        <p:nvCxnSpPr>
          <p:cNvPr id="85" name="直接连接符 84"/>
          <p:cNvCxnSpPr/>
          <p:nvPr/>
        </p:nvCxnSpPr>
        <p:spPr>
          <a:xfrm rot="16200000" flipV="1">
            <a:off x="1757700" y="3445416"/>
            <a:ext cx="5400000" cy="762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295400" y="8190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latin typeface="方正兰亭黑_YS_GB18030" pitchFamily="66" charset="-122"/>
                <a:ea typeface="方正兰亭黑_YS_GB18030" pitchFamily="66" charset="-122"/>
              </a:rPr>
              <a:t>原始</a:t>
            </a:r>
            <a:r>
              <a:rPr lang="en-US" altLang="zh-CN" sz="2000" b="1" dirty="0" smtClean="0">
                <a:latin typeface="方正兰亭黑_YS_GB18030" pitchFamily="66" charset="-122"/>
                <a:ea typeface="方正兰亭黑_YS_GB18030" pitchFamily="66" charset="-122"/>
              </a:rPr>
              <a:t>XXX</a:t>
            </a:r>
            <a:r>
              <a:rPr lang="zh-CN" altLang="en-US" sz="2000" b="1" dirty="0" smtClean="0">
                <a:latin typeface="方正兰亭黑_YS_GB18030" pitchFamily="66" charset="-122"/>
                <a:ea typeface="方正兰亭黑_YS_GB18030" pitchFamily="66" charset="-122"/>
              </a:rPr>
              <a:t>方法</a:t>
            </a:r>
            <a:endParaRPr lang="zh-CN" altLang="en-US" sz="2000" b="1" dirty="0">
              <a:latin typeface="方正兰亭黑_YS_GB18030" pitchFamily="66" charset="-122"/>
              <a:ea typeface="方正兰亭黑_YS_GB18030" pitchFamily="66" charset="-122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090535" y="791748"/>
            <a:ext cx="340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0000FF"/>
                </a:solidFill>
                <a:latin typeface="方正兰亭黑_YS_GB18030" pitchFamily="66" charset="-122"/>
                <a:ea typeface="方正兰亭黑_YS_GB18030" pitchFamily="66" charset="-122"/>
              </a:rPr>
              <a:t>我们提出的</a:t>
            </a:r>
            <a:r>
              <a:rPr lang="en-US" altLang="zh-CN" sz="2000" b="1" dirty="0" smtClean="0">
                <a:solidFill>
                  <a:srgbClr val="0000FF"/>
                </a:solidFill>
                <a:latin typeface="方正兰亭黑_YS_GB18030" pitchFamily="66" charset="-122"/>
                <a:ea typeface="方正兰亭黑_YS_GB18030" pitchFamily="66" charset="-122"/>
              </a:rPr>
              <a:t>XXX</a:t>
            </a:r>
            <a:r>
              <a:rPr lang="zh-CN" altLang="en-US" sz="2000" b="1" dirty="0" smtClean="0">
                <a:solidFill>
                  <a:srgbClr val="0000FF"/>
                </a:solidFill>
                <a:latin typeface="方正兰亭黑_YS_GB18030" pitchFamily="66" charset="-122"/>
                <a:ea typeface="方正兰亭黑_YS_GB18030" pitchFamily="66" charset="-122"/>
              </a:rPr>
              <a:t>方法</a:t>
            </a:r>
            <a:endParaRPr lang="zh-CN" altLang="en-US" sz="2000" b="1" dirty="0">
              <a:solidFill>
                <a:srgbClr val="0000FF"/>
              </a:solidFill>
              <a:latin typeface="方正兰亭黑_YS_GB18030" pitchFamily="66" charset="-122"/>
              <a:ea typeface="方正兰亭黑_YS_GB18030" pitchFamily="66" charset="-122"/>
            </a:endParaRPr>
          </a:p>
        </p:txBody>
      </p:sp>
      <p:sp>
        <p:nvSpPr>
          <p:cNvPr id="44" name="右箭头 43"/>
          <p:cNvSpPr/>
          <p:nvPr/>
        </p:nvSpPr>
        <p:spPr>
          <a:xfrm>
            <a:off x="4038600" y="3200400"/>
            <a:ext cx="838200" cy="591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TextBox 88"/>
          <p:cNvSpPr txBox="1"/>
          <p:nvPr/>
        </p:nvSpPr>
        <p:spPr>
          <a:xfrm>
            <a:off x="4724400" y="4876800"/>
            <a:ext cx="434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 localized appearance model is </a:t>
            </a:r>
            <a:r>
              <a:rPr lang="en-US" altLang="zh-CN" sz="2000" b="1" i="1" dirty="0" smtClean="0">
                <a:solidFill>
                  <a:srgbClr val="0000FF"/>
                </a:solidFill>
              </a:rPr>
              <a:t>adaptively</a:t>
            </a:r>
            <a:r>
              <a:rPr lang="en-US" altLang="zh-CN" sz="2000" dirty="0" smtClean="0"/>
              <a:t> learned </a:t>
            </a:r>
            <a:r>
              <a:rPr lang="en-US" altLang="zh-CN" sz="2000" b="1" i="1" dirty="0" smtClean="0">
                <a:solidFill>
                  <a:srgbClr val="0000FF"/>
                </a:solidFill>
              </a:rPr>
              <a:t>online</a:t>
            </a:r>
            <a:r>
              <a:rPr lang="en-US" altLang="zh-CN" sz="2000" dirty="0" smtClean="0"/>
              <a:t>,</a:t>
            </a:r>
            <a:r>
              <a:rPr lang="en-US" altLang="zh-CN" sz="2000" b="1" i="1" dirty="0" smtClean="0">
                <a:solidFill>
                  <a:srgbClr val="0000FF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specific to each test/query image</a:t>
            </a:r>
            <a:r>
              <a:rPr lang="en-US" altLang="zh-CN" sz="2000" dirty="0" smtClean="0"/>
              <a:t>. </a:t>
            </a:r>
            <a:endParaRPr lang="zh-CN" altLang="en-US" sz="2000" dirty="0"/>
          </a:p>
        </p:txBody>
      </p:sp>
      <p:sp>
        <p:nvSpPr>
          <p:cNvPr id="90" name="TextBox 89"/>
          <p:cNvSpPr txBox="1"/>
          <p:nvPr/>
        </p:nvSpPr>
        <p:spPr>
          <a:xfrm>
            <a:off x="307200" y="4876800"/>
            <a:ext cx="396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 </a:t>
            </a:r>
            <a:r>
              <a:rPr lang="en-US" altLang="zh-CN" sz="2000" b="1" i="1" dirty="0" smtClean="0">
                <a:solidFill>
                  <a:srgbClr val="0000FF"/>
                </a:solidFill>
              </a:rPr>
              <a:t>single</a:t>
            </a:r>
            <a:r>
              <a:rPr lang="en-US" altLang="zh-CN" sz="2000" dirty="0" smtClean="0"/>
              <a:t> Gaussian (PCA) model cannot model the </a:t>
            </a:r>
            <a:r>
              <a:rPr lang="en-US" altLang="zh-CN" sz="2000" b="1" i="1" dirty="0" smtClean="0">
                <a:solidFill>
                  <a:srgbClr val="0000FF"/>
                </a:solidFill>
              </a:rPr>
              <a:t>non-linear</a:t>
            </a:r>
            <a:r>
              <a:rPr lang="en-US" altLang="zh-CN" sz="2000" dirty="0" smtClean="0"/>
              <a:t> variations of  face appearance!!!</a:t>
            </a:r>
            <a:endParaRPr lang="zh-CN" altLang="en-US" sz="2000" dirty="0"/>
          </a:p>
        </p:txBody>
      </p:sp>
      <p:grpSp>
        <p:nvGrpSpPr>
          <p:cNvPr id="101" name="组合 100"/>
          <p:cNvGrpSpPr/>
          <p:nvPr/>
        </p:nvGrpSpPr>
        <p:grpSpPr>
          <a:xfrm>
            <a:off x="676773" y="2294400"/>
            <a:ext cx="1304427" cy="712555"/>
            <a:chOff x="676773" y="1627650"/>
            <a:chExt cx="1304427" cy="712555"/>
          </a:xfrm>
        </p:grpSpPr>
        <p:grpSp>
          <p:nvGrpSpPr>
            <p:cNvPr id="100" name="组合 99"/>
            <p:cNvGrpSpPr/>
            <p:nvPr/>
          </p:nvGrpSpPr>
          <p:grpSpPr>
            <a:xfrm>
              <a:off x="676773" y="1627650"/>
              <a:ext cx="573754" cy="362721"/>
              <a:chOff x="676773" y="1627650"/>
              <a:chExt cx="573754" cy="362721"/>
            </a:xfrm>
          </p:grpSpPr>
          <p:graphicFrame>
            <p:nvGraphicFramePr>
              <p:cNvPr id="46" name="Object 15"/>
              <p:cNvGraphicFramePr>
                <a:graphicFrameLocks noChangeAspect="1"/>
              </p:cNvGraphicFramePr>
              <p:nvPr/>
            </p:nvGraphicFramePr>
            <p:xfrm>
              <a:off x="676773" y="1660171"/>
              <a:ext cx="228600" cy="330200"/>
            </p:xfrm>
            <a:graphic>
              <a:graphicData uri="http://schemas.openxmlformats.org/presentationml/2006/ole">
                <p:oleObj spid="_x0000_s4337" name="Equation" r:id="rId19" imgW="228600" imgH="330200" progId="">
                  <p:embed/>
                </p:oleObj>
              </a:graphicData>
            </a:graphic>
          </p:graphicFrame>
          <p:pic>
            <p:nvPicPr>
              <p:cNvPr id="74" name="Picture 36" descr="E:\文章投稿\ACCV2012\accv2012submissionkit\example_images\21_left_45.bmp"/>
              <p:cNvPicPr>
                <a:picLocks noChangeAspect="1" noChangeArrowheads="1"/>
              </p:cNvPicPr>
              <p:nvPr/>
            </p:nvPicPr>
            <p:blipFill>
              <a:blip r:embed="rId20" cstate="print">
                <a:lum bright="30000" contrast="30000"/>
              </a:blip>
              <a:srcRect/>
              <a:stretch>
                <a:fillRect/>
              </a:stretch>
            </p:blipFill>
            <p:spPr bwMode="auto">
              <a:xfrm>
                <a:off x="960020" y="1627650"/>
                <a:ext cx="290507" cy="360000"/>
              </a:xfrm>
              <a:prstGeom prst="rect">
                <a:avLst/>
              </a:prstGeom>
              <a:noFill/>
            </p:spPr>
          </p:pic>
        </p:grpSp>
        <p:cxnSp>
          <p:nvCxnSpPr>
            <p:cNvPr id="80" name="直接连接符 79"/>
            <p:cNvCxnSpPr>
              <a:stCxn id="74" idx="3"/>
              <a:endCxn id="71" idx="1"/>
            </p:cNvCxnSpPr>
            <p:nvPr/>
          </p:nvCxnSpPr>
          <p:spPr>
            <a:xfrm>
              <a:off x="1250527" y="1807650"/>
              <a:ext cx="730673" cy="532555"/>
            </a:xfrm>
            <a:prstGeom prst="line">
              <a:avLst/>
            </a:prstGeom>
            <a:ln w="28575">
              <a:solidFill>
                <a:srgbClr val="00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5323386" y="2271646"/>
            <a:ext cx="587402" cy="360000"/>
            <a:chOff x="5323386" y="1689388"/>
            <a:chExt cx="587402" cy="360000"/>
          </a:xfrm>
        </p:grpSpPr>
        <p:graphicFrame>
          <p:nvGraphicFramePr>
            <p:cNvPr id="40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863391332"/>
                </p:ext>
              </p:extLst>
            </p:nvPr>
          </p:nvGraphicFramePr>
          <p:xfrm>
            <a:off x="5323386" y="1700677"/>
            <a:ext cx="228600" cy="330200"/>
          </p:xfrm>
          <a:graphic>
            <a:graphicData uri="http://schemas.openxmlformats.org/presentationml/2006/ole">
              <p:oleObj spid="_x0000_s4338" name="Equation" r:id="rId21" imgW="228600" imgH="330200" progId="">
                <p:embed/>
              </p:oleObj>
            </a:graphicData>
          </a:graphic>
        </p:graphicFrame>
        <p:pic>
          <p:nvPicPr>
            <p:cNvPr id="58" name="Picture 36" descr="E:\文章投稿\ACCV2012\accv2012submissionkit\example_images\21_left_45.bmp"/>
            <p:cNvPicPr>
              <a:picLocks noChangeAspect="1" noChangeArrowheads="1"/>
            </p:cNvPicPr>
            <p:nvPr/>
          </p:nvPicPr>
          <p:blipFill>
            <a:blip r:embed="rId20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5620281" y="1689388"/>
              <a:ext cx="290507" cy="360000"/>
            </a:xfrm>
            <a:prstGeom prst="rect">
              <a:avLst/>
            </a:prstGeom>
            <a:noFill/>
          </p:spPr>
        </p:pic>
      </p:grpSp>
      <p:grpSp>
        <p:nvGrpSpPr>
          <p:cNvPr id="12" name="组合 11"/>
          <p:cNvGrpSpPr/>
          <p:nvPr/>
        </p:nvGrpSpPr>
        <p:grpSpPr>
          <a:xfrm>
            <a:off x="5232014" y="2555446"/>
            <a:ext cx="1363846" cy="1578094"/>
            <a:chOff x="5232014" y="1973188"/>
            <a:chExt cx="1363846" cy="1578094"/>
          </a:xfrm>
        </p:grpSpPr>
        <p:cxnSp>
          <p:nvCxnSpPr>
            <p:cNvPr id="41" name="直接连接符 40"/>
            <p:cNvCxnSpPr>
              <a:stCxn id="58" idx="2"/>
              <a:endCxn id="52" idx="0"/>
            </p:cNvCxnSpPr>
            <p:nvPr/>
          </p:nvCxnSpPr>
          <p:spPr>
            <a:xfrm rot="16200000" flipH="1">
              <a:off x="5422600" y="2316123"/>
              <a:ext cx="792088" cy="106218"/>
            </a:xfrm>
            <a:prstGeom prst="line">
              <a:avLst/>
            </a:prstGeom>
            <a:ln w="28575">
              <a:solidFill>
                <a:srgbClr val="00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>
              <a:stCxn id="58" idx="2"/>
              <a:endCxn id="49" idx="0"/>
            </p:cNvCxnSpPr>
            <p:nvPr/>
          </p:nvCxnSpPr>
          <p:spPr>
            <a:xfrm rot="5400000">
              <a:off x="5114270" y="2402043"/>
              <a:ext cx="1080120" cy="222410"/>
            </a:xfrm>
            <a:prstGeom prst="line">
              <a:avLst/>
            </a:prstGeom>
            <a:ln w="28575">
              <a:solidFill>
                <a:srgbClr val="00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5791052" y="2008542"/>
              <a:ext cx="472153" cy="1002584"/>
            </a:xfrm>
            <a:prstGeom prst="line">
              <a:avLst/>
            </a:prstGeom>
            <a:ln w="28575">
              <a:solidFill>
                <a:srgbClr val="00FF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椭圆 82"/>
            <p:cNvSpPr/>
            <p:nvPr/>
          </p:nvSpPr>
          <p:spPr>
            <a:xfrm rot="19972268">
              <a:off x="5232014" y="2601705"/>
              <a:ext cx="1363846" cy="949577"/>
            </a:xfrm>
            <a:prstGeom prst="ellipse">
              <a:avLst/>
            </a:prstGeom>
            <a:noFill/>
            <a:ln w="28575">
              <a:solidFill>
                <a:srgbClr val="00FF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304800" y="1828800"/>
            <a:ext cx="3657600" cy="2266950"/>
            <a:chOff x="304800" y="1162050"/>
            <a:chExt cx="3657600" cy="2266950"/>
          </a:xfrm>
        </p:grpSpPr>
        <p:graphicFrame>
          <p:nvGraphicFramePr>
            <p:cNvPr id="82" name="Object 46"/>
            <p:cNvGraphicFramePr>
              <a:graphicFrameLocks noChangeAspect="1"/>
            </p:cNvGraphicFramePr>
            <p:nvPr/>
          </p:nvGraphicFramePr>
          <p:xfrm>
            <a:off x="1702802" y="2242166"/>
            <a:ext cx="228600" cy="330200"/>
          </p:xfrm>
          <a:graphic>
            <a:graphicData uri="http://schemas.openxmlformats.org/presentationml/2006/ole">
              <p:oleObj spid="_x0000_s4339" name="Equation" r:id="rId22" imgW="228600" imgH="330200" progId="">
                <p:embed/>
              </p:oleObj>
            </a:graphicData>
          </a:graphic>
        </p:graphicFrame>
        <p:grpSp>
          <p:nvGrpSpPr>
            <p:cNvPr id="120" name="组合 119"/>
            <p:cNvGrpSpPr/>
            <p:nvPr/>
          </p:nvGrpSpPr>
          <p:grpSpPr>
            <a:xfrm>
              <a:off x="304800" y="1162050"/>
              <a:ext cx="3657600" cy="2266950"/>
              <a:chOff x="304800" y="1162050"/>
              <a:chExt cx="3657600" cy="2266950"/>
            </a:xfrm>
          </p:grpSpPr>
          <p:sp>
            <p:nvSpPr>
              <p:cNvPr id="98" name="矩形 97"/>
              <p:cNvSpPr/>
              <p:nvPr/>
            </p:nvSpPr>
            <p:spPr>
              <a:xfrm>
                <a:off x="1981200" y="2220558"/>
                <a:ext cx="291600" cy="360000"/>
              </a:xfrm>
              <a:prstGeom prst="rect">
                <a:avLst/>
              </a:prstGeom>
              <a:noFill/>
              <a:ln w="28575"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19" name="组合 118"/>
              <p:cNvGrpSpPr/>
              <p:nvPr/>
            </p:nvGrpSpPr>
            <p:grpSpPr>
              <a:xfrm>
                <a:off x="304800" y="1162050"/>
                <a:ext cx="3657600" cy="2266950"/>
                <a:chOff x="304800" y="1162050"/>
                <a:chExt cx="3657600" cy="2266950"/>
              </a:xfrm>
            </p:grpSpPr>
            <p:grpSp>
              <p:nvGrpSpPr>
                <p:cNvPr id="112" name="组合 111"/>
                <p:cNvGrpSpPr>
                  <a:grpSpLocks noChangeAspect="1"/>
                </p:cNvGrpSpPr>
                <p:nvPr/>
              </p:nvGrpSpPr>
              <p:grpSpPr>
                <a:xfrm>
                  <a:off x="533400" y="1219200"/>
                  <a:ext cx="3108960" cy="2209800"/>
                  <a:chOff x="2026920" y="2747645"/>
                  <a:chExt cx="1554480" cy="1104900"/>
                </a:xfrm>
              </p:grpSpPr>
              <p:cxnSp>
                <p:nvCxnSpPr>
                  <p:cNvPr id="106" name="直接连接符 105"/>
                  <p:cNvCxnSpPr/>
                  <p:nvPr/>
                </p:nvCxnSpPr>
                <p:spPr>
                  <a:xfrm>
                    <a:off x="2819400" y="3352800"/>
                    <a:ext cx="762000" cy="0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  <a:prstDash val="sysDot"/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接连接符 107"/>
                  <p:cNvCxnSpPr/>
                  <p:nvPr/>
                </p:nvCxnSpPr>
                <p:spPr>
                  <a:xfrm flipH="1">
                    <a:off x="2819400" y="2747645"/>
                    <a:ext cx="7620" cy="605155"/>
                  </a:xfrm>
                  <a:prstGeom prst="line">
                    <a:avLst/>
                  </a:prstGeom>
                  <a:ln w="28575">
                    <a:solidFill>
                      <a:srgbClr val="0000FF"/>
                    </a:solidFill>
                    <a:prstDash val="sysDot"/>
                    <a:headEnd type="arrow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接箭头连接符 109"/>
                  <p:cNvCxnSpPr/>
                  <p:nvPr/>
                </p:nvCxnSpPr>
                <p:spPr>
                  <a:xfrm flipH="1">
                    <a:off x="2026920" y="3349625"/>
                    <a:ext cx="792480" cy="502920"/>
                  </a:xfrm>
                  <a:prstGeom prst="straightConnector1">
                    <a:avLst/>
                  </a:prstGeom>
                  <a:ln w="28575">
                    <a:solidFill>
                      <a:srgbClr val="0000FF"/>
                    </a:solidFill>
                    <a:prstDash val="sysDot"/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3080" name="Object 8"/>
                <p:cNvGraphicFramePr>
                  <a:graphicFrameLocks noChangeAspect="1"/>
                </p:cNvGraphicFramePr>
                <p:nvPr/>
              </p:nvGraphicFramePr>
              <p:xfrm>
                <a:off x="304800" y="3048000"/>
                <a:ext cx="285750" cy="361950"/>
              </p:xfrm>
              <a:graphic>
                <a:graphicData uri="http://schemas.openxmlformats.org/presentationml/2006/ole">
                  <p:oleObj spid="_x0000_s4340" name="Equation" r:id="rId23" imgW="190417" imgH="241195" progId="">
                    <p:embed/>
                  </p:oleObj>
                </a:graphicData>
              </a:graphic>
            </p:graphicFrame>
            <p:graphicFrame>
              <p:nvGraphicFramePr>
                <p:cNvPr id="3081" name="Object 9"/>
                <p:cNvGraphicFramePr>
                  <a:graphicFrameLocks noChangeAspect="1"/>
                </p:cNvGraphicFramePr>
                <p:nvPr/>
              </p:nvGraphicFramePr>
              <p:xfrm>
                <a:off x="3638550" y="2266950"/>
                <a:ext cx="323850" cy="400050"/>
              </p:xfrm>
              <a:graphic>
                <a:graphicData uri="http://schemas.openxmlformats.org/presentationml/2006/ole">
                  <p:oleObj spid="_x0000_s4341" name="Equation" r:id="rId24" imgW="215619" imgH="266353" progId="">
                    <p:embed/>
                  </p:oleObj>
                </a:graphicData>
              </a:graphic>
            </p:graphicFrame>
            <p:graphicFrame>
              <p:nvGraphicFramePr>
                <p:cNvPr id="3082" name="Object 10"/>
                <p:cNvGraphicFramePr>
                  <a:graphicFrameLocks noChangeAspect="1"/>
                </p:cNvGraphicFramePr>
                <p:nvPr/>
              </p:nvGraphicFramePr>
              <p:xfrm>
                <a:off x="1771650" y="1162050"/>
                <a:ext cx="285750" cy="361950"/>
              </p:xfrm>
              <a:graphic>
                <a:graphicData uri="http://schemas.openxmlformats.org/presentationml/2006/ole">
                  <p:oleObj spid="_x0000_s4342" name="Equation" r:id="rId25" imgW="190417" imgH="241195" progId="">
                    <p:embed/>
                  </p:oleObj>
                </a:graphicData>
              </a:graphic>
            </p:graphicFrame>
          </p:grpSp>
        </p:grpSp>
      </p:grpSp>
      <p:grpSp>
        <p:nvGrpSpPr>
          <p:cNvPr id="13" name="组合 12"/>
          <p:cNvGrpSpPr/>
          <p:nvPr/>
        </p:nvGrpSpPr>
        <p:grpSpPr>
          <a:xfrm>
            <a:off x="4940300" y="2817458"/>
            <a:ext cx="1862124" cy="1303531"/>
            <a:chOff x="4940300" y="2235200"/>
            <a:chExt cx="1862124" cy="1303531"/>
          </a:xfrm>
        </p:grpSpPr>
        <p:graphicFrame>
          <p:nvGraphicFramePr>
            <p:cNvPr id="81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543814939"/>
                </p:ext>
              </p:extLst>
            </p:nvPr>
          </p:nvGraphicFramePr>
          <p:xfrm>
            <a:off x="5712402" y="3208531"/>
            <a:ext cx="317500" cy="330200"/>
          </p:xfrm>
          <a:graphic>
            <a:graphicData uri="http://schemas.openxmlformats.org/presentationml/2006/ole">
              <p:oleObj spid="_x0000_s4343" name="Equation" r:id="rId26" imgW="317362" imgH="330057" progId="">
                <p:embed/>
              </p:oleObj>
            </a:graphicData>
          </a:graphic>
        </p:graphicFrame>
        <p:sp>
          <p:nvSpPr>
            <p:cNvPr id="99" name="矩形 98"/>
            <p:cNvSpPr/>
            <p:nvPr/>
          </p:nvSpPr>
          <p:spPr>
            <a:xfrm>
              <a:off x="5728200" y="2834050"/>
              <a:ext cx="291600" cy="360000"/>
            </a:xfrm>
            <a:prstGeom prst="rect">
              <a:avLst/>
            </a:prstGeom>
            <a:noFill/>
            <a:ln w="28575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27" name="组合 118"/>
            <p:cNvGrpSpPr>
              <a:grpSpLocks noChangeAspect="1"/>
            </p:cNvGrpSpPr>
            <p:nvPr/>
          </p:nvGrpSpPr>
          <p:grpSpPr>
            <a:xfrm>
              <a:off x="4940300" y="2235200"/>
              <a:ext cx="1862124" cy="1168401"/>
              <a:chOff x="971964" y="1477180"/>
              <a:chExt cx="2327655" cy="1460500"/>
            </a:xfrm>
          </p:grpSpPr>
          <p:grpSp>
            <p:nvGrpSpPr>
              <p:cNvPr id="128" name="组合 111"/>
              <p:cNvGrpSpPr>
                <a:grpSpLocks noChangeAspect="1"/>
              </p:cNvGrpSpPr>
              <p:nvPr/>
            </p:nvGrpSpPr>
            <p:grpSpPr>
              <a:xfrm>
                <a:off x="1285484" y="1604180"/>
                <a:ext cx="1892068" cy="1333500"/>
                <a:chOff x="2402962" y="2940135"/>
                <a:chExt cx="946034" cy="666750"/>
              </a:xfrm>
            </p:grpSpPr>
            <p:cxnSp>
              <p:nvCxnSpPr>
                <p:cNvPr id="132" name="直接连接符 131"/>
                <p:cNvCxnSpPr/>
                <p:nvPr/>
              </p:nvCxnSpPr>
              <p:spPr>
                <a:xfrm>
                  <a:off x="2820949" y="3336402"/>
                  <a:ext cx="528047" cy="17696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  <a:prstDash val="sysDot"/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直接连接符 132"/>
                <p:cNvCxnSpPr/>
                <p:nvPr/>
              </p:nvCxnSpPr>
              <p:spPr>
                <a:xfrm flipH="1">
                  <a:off x="2819400" y="2940135"/>
                  <a:ext cx="12187" cy="41266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  <a:prstDash val="sysDot"/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直接箭头连接符 133"/>
                <p:cNvCxnSpPr/>
                <p:nvPr/>
              </p:nvCxnSpPr>
              <p:spPr>
                <a:xfrm flipH="1">
                  <a:off x="2402962" y="3349625"/>
                  <a:ext cx="416439" cy="257260"/>
                </a:xfrm>
                <a:prstGeom prst="straightConnector1">
                  <a:avLst/>
                </a:prstGeom>
                <a:ln w="28575">
                  <a:solidFill>
                    <a:srgbClr val="0000FF"/>
                  </a:solidFill>
                  <a:prstDash val="sysDot"/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29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85189263"/>
                  </p:ext>
                </p:extLst>
              </p:nvPr>
            </p:nvGraphicFramePr>
            <p:xfrm>
              <a:off x="971964" y="2511045"/>
              <a:ext cx="342900" cy="361950"/>
            </p:xfrm>
            <a:graphic>
              <a:graphicData uri="http://schemas.openxmlformats.org/presentationml/2006/ole">
                <p:oleObj spid="_x0000_s4344" name="Equation" r:id="rId27" imgW="228600" imgH="241300" progId="">
                  <p:embed/>
                </p:oleObj>
              </a:graphicData>
            </a:graphic>
          </p:graphicFrame>
          <p:graphicFrame>
            <p:nvGraphicFramePr>
              <p:cNvPr id="13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808818369"/>
                  </p:ext>
                </p:extLst>
              </p:nvPr>
            </p:nvGraphicFramePr>
            <p:xfrm>
              <a:off x="2937669" y="2447925"/>
              <a:ext cx="361950" cy="400050"/>
            </p:xfrm>
            <a:graphic>
              <a:graphicData uri="http://schemas.openxmlformats.org/presentationml/2006/ole">
                <p:oleObj spid="_x0000_s4345" name="Equation" r:id="rId28" imgW="241091" imgH="266469" progId="">
                  <p:embed/>
                </p:oleObj>
              </a:graphicData>
            </a:graphic>
          </p:graphicFrame>
          <p:graphicFrame>
            <p:nvGraphicFramePr>
              <p:cNvPr id="131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293069142"/>
                  </p:ext>
                </p:extLst>
              </p:nvPr>
            </p:nvGraphicFramePr>
            <p:xfrm>
              <a:off x="1701800" y="1477180"/>
              <a:ext cx="361950" cy="361950"/>
            </p:xfrm>
            <a:graphic>
              <a:graphicData uri="http://schemas.openxmlformats.org/presentationml/2006/ole">
                <p:oleObj spid="_x0000_s4346" name="Equation" r:id="rId29" imgW="241195" imgH="241195" progId="">
                  <p:embed/>
                </p:oleObj>
              </a:graphicData>
            </a:graphic>
          </p:graphicFrame>
        </p:grpSp>
      </p:grpSp>
      <p:sp>
        <p:nvSpPr>
          <p:cNvPr id="84" name="Slide Number Placeholder 3"/>
          <p:cNvSpPr txBox="1">
            <a:spLocks/>
          </p:cNvSpPr>
          <p:nvPr/>
        </p:nvSpPr>
        <p:spPr bwMode="auto">
          <a:xfrm>
            <a:off x="5334000" y="6400800"/>
            <a:ext cx="2286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作者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: </a:t>
            </a:r>
            <a: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XX, XX, XX</a:t>
            </a:r>
          </a:p>
        </p:txBody>
      </p:sp>
    </p:spTree>
    <p:extLst>
      <p:ext uri="{BB962C8B-B14F-4D97-AF65-F5344CB8AC3E}">
        <p14:creationId xmlns:p14="http://schemas.microsoft.com/office/powerpoint/2010/main" xmlns="" val="328863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25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2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25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2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44" grpId="0" animBg="1"/>
      <p:bldP spid="89" grpId="0"/>
      <p:bldP spid="90" grpId="0"/>
    </p:bldLst>
  </p:timing>
</p:sld>
</file>

<file path=ppt/theme/theme1.xml><?xml version="1.0" encoding="utf-8"?>
<a:theme xmlns:a="http://schemas.openxmlformats.org/drawingml/2006/main" name="template4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template4</Template>
  <TotalTime>2235</TotalTime>
  <Words>196</Words>
  <Application>Microsoft Office PowerPoint</Application>
  <PresentationFormat>全屏显示(4:3)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template4</vt:lpstr>
      <vt:lpstr>Equation</vt:lpstr>
      <vt:lpstr>幻灯片 1</vt:lpstr>
      <vt:lpstr>幻灯片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ICCV2011 Spotlights</dc:title>
  <dc:creator>Antoni Grau</dc:creator>
  <cp:lastModifiedBy>Shiguang Shan</cp:lastModifiedBy>
  <cp:revision>239</cp:revision>
  <dcterms:created xsi:type="dcterms:W3CDTF">2011-09-15T02:38:07Z</dcterms:created>
  <dcterms:modified xsi:type="dcterms:W3CDTF">2014-04-11T11:53:12Z</dcterms:modified>
</cp:coreProperties>
</file>